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23" r:id="rId6"/>
    <p:sldId id="300" r:id="rId7"/>
    <p:sldId id="326" r:id="rId8"/>
    <p:sldId id="317" r:id="rId9"/>
    <p:sldId id="324" r:id="rId10"/>
    <p:sldId id="318" r:id="rId11"/>
    <p:sldId id="325" r:id="rId12"/>
    <p:sldId id="319" r:id="rId13"/>
    <p:sldId id="314" r:id="rId14"/>
    <p:sldId id="320" r:id="rId15"/>
    <p:sldId id="313" r:id="rId16"/>
    <p:sldId id="321" r:id="rId17"/>
    <p:sldId id="305" r:id="rId18"/>
    <p:sldId id="322" r:id="rId19"/>
    <p:sldId id="306" r:id="rId20"/>
    <p:sldId id="328" r:id="rId21"/>
    <p:sldId id="327" r:id="rId2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471817-4F07-4984-A43C-1B4F6FFB11AE}" v="17" dt="2019-08-26T12:20:32.5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lkkinen Jari" userId="aa15884d-bef6-4054-b65d-ce91ebd72737" providerId="ADAL" clId="{9D471817-4F07-4984-A43C-1B4F6FFB11AE}"/>
    <pc:docChg chg="custSel addSld modSld sldOrd">
      <pc:chgData name="Pulkkinen Jari" userId="aa15884d-bef6-4054-b65d-ce91ebd72737" providerId="ADAL" clId="{9D471817-4F07-4984-A43C-1B4F6FFB11AE}" dt="2019-08-26T12:23:15.084" v="219" actId="20577"/>
      <pc:docMkLst>
        <pc:docMk/>
      </pc:docMkLst>
      <pc:sldChg chg="modSp">
        <pc:chgData name="Pulkkinen Jari" userId="aa15884d-bef6-4054-b65d-ce91ebd72737" providerId="ADAL" clId="{9D471817-4F07-4984-A43C-1B4F6FFB11AE}" dt="2019-08-26T12:23:15.084" v="219" actId="20577"/>
        <pc:sldMkLst>
          <pc:docMk/>
          <pc:sldMk cId="1991561086" sldId="256"/>
        </pc:sldMkLst>
        <pc:spChg chg="mod">
          <ac:chgData name="Pulkkinen Jari" userId="aa15884d-bef6-4054-b65d-ce91ebd72737" providerId="ADAL" clId="{9D471817-4F07-4984-A43C-1B4F6FFB11AE}" dt="2019-08-26T12:23:15.084" v="219" actId="20577"/>
          <ac:spMkLst>
            <pc:docMk/>
            <pc:sldMk cId="1991561086" sldId="256"/>
            <ac:spMk id="2" creationId="{59D9473C-A670-4A4A-9FA8-8DE39A9BD238}"/>
          </ac:spMkLst>
        </pc:spChg>
        <pc:spChg chg="mod">
          <ac:chgData name="Pulkkinen Jari" userId="aa15884d-bef6-4054-b65d-ce91ebd72737" providerId="ADAL" clId="{9D471817-4F07-4984-A43C-1B4F6FFB11AE}" dt="2019-08-26T11:15:55.966" v="0" actId="20577"/>
          <ac:spMkLst>
            <pc:docMk/>
            <pc:sldMk cId="1991561086" sldId="256"/>
            <ac:spMk id="3" creationId="{411A7AC2-1DD0-47EA-9455-951D1EB07C7A}"/>
          </ac:spMkLst>
        </pc:spChg>
      </pc:sldChg>
      <pc:sldChg chg="modSp mod">
        <pc:chgData name="Pulkkinen Jari" userId="aa15884d-bef6-4054-b65d-ce91ebd72737" providerId="ADAL" clId="{9D471817-4F07-4984-A43C-1B4F6FFB11AE}" dt="2019-08-26T11:25:07.128" v="84" actId="20577"/>
        <pc:sldMkLst>
          <pc:docMk/>
          <pc:sldMk cId="1212950145" sldId="300"/>
        </pc:sldMkLst>
        <pc:spChg chg="mod">
          <ac:chgData name="Pulkkinen Jari" userId="aa15884d-bef6-4054-b65d-ce91ebd72737" providerId="ADAL" clId="{9D471817-4F07-4984-A43C-1B4F6FFB11AE}" dt="2019-08-26T11:25:07.128" v="84" actId="20577"/>
          <ac:spMkLst>
            <pc:docMk/>
            <pc:sldMk cId="1212950145" sldId="300"/>
            <ac:spMk id="3" creationId="{1C7F0044-A3DD-4AE2-923E-0A285852BB92}"/>
          </ac:spMkLst>
        </pc:spChg>
      </pc:sldChg>
      <pc:sldChg chg="mod">
        <pc:chgData name="Pulkkinen Jari" userId="aa15884d-bef6-4054-b65d-ce91ebd72737" providerId="ADAL" clId="{9D471817-4F07-4984-A43C-1B4F6FFB11AE}" dt="2019-08-26T12:06:48.644" v="138" actId="27918"/>
        <pc:sldMkLst>
          <pc:docMk/>
          <pc:sldMk cId="1949854162" sldId="305"/>
        </pc:sldMkLst>
      </pc:sldChg>
      <pc:sldChg chg="mod">
        <pc:chgData name="Pulkkinen Jari" userId="aa15884d-bef6-4054-b65d-ce91ebd72737" providerId="ADAL" clId="{9D471817-4F07-4984-A43C-1B4F6FFB11AE}" dt="2019-08-26T12:15:04.986" v="150" actId="27918"/>
        <pc:sldMkLst>
          <pc:docMk/>
          <pc:sldMk cId="621743482" sldId="306"/>
        </pc:sldMkLst>
      </pc:sldChg>
      <pc:sldChg chg="mod">
        <pc:chgData name="Pulkkinen Jari" userId="aa15884d-bef6-4054-b65d-ce91ebd72737" providerId="ADAL" clId="{9D471817-4F07-4984-A43C-1B4F6FFB11AE}" dt="2019-08-26T11:53:43.954" v="123" actId="27918"/>
        <pc:sldMkLst>
          <pc:docMk/>
          <pc:sldMk cId="662614996" sldId="313"/>
        </pc:sldMkLst>
      </pc:sldChg>
      <pc:sldChg chg="mod">
        <pc:chgData name="Pulkkinen Jari" userId="aa15884d-bef6-4054-b65d-ce91ebd72737" providerId="ADAL" clId="{9D471817-4F07-4984-A43C-1B4F6FFB11AE}" dt="2019-08-26T11:48:08.051" v="115" actId="27918"/>
        <pc:sldMkLst>
          <pc:docMk/>
          <pc:sldMk cId="2083362641" sldId="314"/>
        </pc:sldMkLst>
      </pc:sldChg>
      <pc:sldChg chg="modSp">
        <pc:chgData name="Pulkkinen Jari" userId="aa15884d-bef6-4054-b65d-ce91ebd72737" providerId="ADAL" clId="{9D471817-4F07-4984-A43C-1B4F6FFB11AE}" dt="2019-08-26T11:20:26.629" v="63" actId="20577"/>
        <pc:sldMkLst>
          <pc:docMk/>
          <pc:sldMk cId="728828358" sldId="323"/>
        </pc:sldMkLst>
        <pc:graphicFrameChg chg="modGraphic">
          <ac:chgData name="Pulkkinen Jari" userId="aa15884d-bef6-4054-b65d-ce91ebd72737" providerId="ADAL" clId="{9D471817-4F07-4984-A43C-1B4F6FFB11AE}" dt="2019-08-26T11:20:26.629" v="63" actId="20577"/>
          <ac:graphicFrameMkLst>
            <pc:docMk/>
            <pc:sldMk cId="728828358" sldId="323"/>
            <ac:graphicFrameMk id="4" creationId="{CDDEA33A-E0FE-4347-9AD7-B4D2BCB16132}"/>
          </ac:graphicFrameMkLst>
        </pc:graphicFrameChg>
      </pc:sldChg>
      <pc:sldChg chg="mod">
        <pc:chgData name="Pulkkinen Jari" userId="aa15884d-bef6-4054-b65d-ce91ebd72737" providerId="ADAL" clId="{9D471817-4F07-4984-A43C-1B4F6FFB11AE}" dt="2019-08-26T11:37:07.218" v="96" actId="27918"/>
        <pc:sldMkLst>
          <pc:docMk/>
          <pc:sldMk cId="470685331" sldId="324"/>
        </pc:sldMkLst>
      </pc:sldChg>
      <pc:sldChg chg="mod">
        <pc:chgData name="Pulkkinen Jari" userId="aa15884d-bef6-4054-b65d-ce91ebd72737" providerId="ADAL" clId="{9D471817-4F07-4984-A43C-1B4F6FFB11AE}" dt="2019-08-26T11:43:44.858" v="107" actId="27918"/>
        <pc:sldMkLst>
          <pc:docMk/>
          <pc:sldMk cId="278914789" sldId="325"/>
        </pc:sldMkLst>
      </pc:sldChg>
      <pc:sldChg chg="modSp mod">
        <pc:chgData name="Pulkkinen Jari" userId="aa15884d-bef6-4054-b65d-ce91ebd72737" providerId="ADAL" clId="{9D471817-4F07-4984-A43C-1B4F6FFB11AE}" dt="2019-08-26T12:22:41.101" v="203" actId="27918"/>
        <pc:sldMkLst>
          <pc:docMk/>
          <pc:sldMk cId="3704258759" sldId="327"/>
        </pc:sldMkLst>
        <pc:graphicFrameChg chg="mod">
          <ac:chgData name="Pulkkinen Jari" userId="aa15884d-bef6-4054-b65d-ce91ebd72737" providerId="ADAL" clId="{9D471817-4F07-4984-A43C-1B4F6FFB11AE}" dt="2019-08-26T12:20:32.586" v="197"/>
          <ac:graphicFrameMkLst>
            <pc:docMk/>
            <pc:sldMk cId="3704258759" sldId="327"/>
            <ac:graphicFrameMk id="6" creationId="{0FEB724D-47DC-4893-87CC-009B421BDFB8}"/>
          </ac:graphicFrameMkLst>
        </pc:graphicFrameChg>
      </pc:sldChg>
      <pc:sldChg chg="modSp add ord">
        <pc:chgData name="Pulkkinen Jari" userId="aa15884d-bef6-4054-b65d-ce91ebd72737" providerId="ADAL" clId="{9D471817-4F07-4984-A43C-1B4F6FFB11AE}" dt="2019-08-26T12:16:17.986" v="184" actId="20577"/>
        <pc:sldMkLst>
          <pc:docMk/>
          <pc:sldMk cId="3413760154" sldId="328"/>
        </pc:sldMkLst>
        <pc:spChg chg="mod">
          <ac:chgData name="Pulkkinen Jari" userId="aa15884d-bef6-4054-b65d-ce91ebd72737" providerId="ADAL" clId="{9D471817-4F07-4984-A43C-1B4F6FFB11AE}" dt="2019-08-26T12:16:17.986" v="184" actId="20577"/>
          <ac:spMkLst>
            <pc:docMk/>
            <pc:sldMk cId="3413760154" sldId="328"/>
            <ac:spMk id="3" creationId="{721263EE-FFAD-48B0-809F-F1DA7F1FAFB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Koko Suomi rippikoululaiset  </c:v>
                </c:pt>
                <c:pt idx="1">
                  <c:v>Koko Suomi isoset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B3-4549-A0EA-0174BAAB21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Koko Suomi rippikoululaiset  </c:v>
                </c:pt>
                <c:pt idx="1">
                  <c:v>Koko Suomi isoset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B3-4549-A0EA-0174BAAB21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Koko Suomi rippikoululaiset  </c:v>
                </c:pt>
                <c:pt idx="1">
                  <c:v>Koko Suomi isoset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B3-4549-A0EA-0174BAAB212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Koko Suomi rippikoululaiset  </c:v>
                </c:pt>
                <c:pt idx="1">
                  <c:v>Koko Suomi isoset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B3-4549-A0EA-0174BAAB212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Koko Suomi rippikoululaiset  </c:v>
                </c:pt>
                <c:pt idx="1">
                  <c:v>Koko Suomi isoset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21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B3-4549-A0EA-0174BAAB212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Koko Suomi rippikoululaiset  </c:v>
                </c:pt>
                <c:pt idx="1">
                  <c:v>Koko Suomi isoset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40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FB3-4549-A0EA-0174BAAB212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Koko Suomi rippikoululaiset  </c:v>
                </c:pt>
                <c:pt idx="1">
                  <c:v>Koko Suomi isoset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29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B3-4549-A0EA-0174BAAB2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803712"/>
        <c:axId val="188607872"/>
      </c:barChart>
      <c:catAx>
        <c:axId val="1868037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fi-FI"/>
          </a:p>
        </c:txPr>
        <c:crossAx val="188607872"/>
        <c:crosses val="autoZero"/>
        <c:auto val="1"/>
        <c:lblAlgn val="ctr"/>
        <c:lblOffset val="100"/>
        <c:noMultiLvlLbl val="0"/>
      </c:catAx>
      <c:valAx>
        <c:axId val="188607872"/>
        <c:scaling>
          <c:orientation val="minMax"/>
        </c:scaling>
        <c:delete val="1"/>
        <c:axPos val="t"/>
        <c:majorGridlines/>
        <c:numFmt formatCode="0%" sourceLinked="1"/>
        <c:majorTickMark val="out"/>
        <c:minorTickMark val="none"/>
        <c:tickLblPos val="nextTo"/>
        <c:crossAx val="186803712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36773014023309702"/>
          <c:y val="2.4913402495089249E-2"/>
          <c:w val="0.40626516105688254"/>
          <c:h val="9.6891121238250597E-2"/>
        </c:manualLayout>
      </c:layout>
      <c:overlay val="0"/>
      <c:txPr>
        <a:bodyPr/>
        <a:lstStyle/>
        <a:p>
          <a:pPr>
            <a:defRPr sz="20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Koko Suomi rippikoululaiset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Minun oli hyvä olla rippikoulussa</c:v>
                </c:pt>
                <c:pt idx="1">
                  <c:v>Minulla oli hauskaa rippikoulussa</c:v>
                </c:pt>
                <c:pt idx="2">
                  <c:v>Sain uusia ystäviä rippikoulussa</c:v>
                </c:pt>
                <c:pt idx="3">
                  <c:v>Ystävyysuhteeni syventyivät rippikoulun aikana</c:v>
                </c:pt>
                <c:pt idx="4">
                  <c:v>Rippikoulussamme oli hyvä yheishenki</c:v>
                </c:pt>
                <c:pt idx="5">
                  <c:v>Rippikoulussa sain olla oma itseni</c:v>
                </c:pt>
                <c:pt idx="6">
                  <c:v>Minun oli turvallista olla rippikoulussa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91</c:v>
                </c:pt>
                <c:pt idx="1">
                  <c:v>91</c:v>
                </c:pt>
                <c:pt idx="2">
                  <c:v>76</c:v>
                </c:pt>
                <c:pt idx="3">
                  <c:v>69</c:v>
                </c:pt>
                <c:pt idx="4">
                  <c:v>87</c:v>
                </c:pt>
                <c:pt idx="5">
                  <c:v>92</c:v>
                </c:pt>
                <c:pt idx="6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23-436E-A8B1-026F4CBE3C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Koko Suomi isoset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Minun oli hyvä olla rippikoulussa</c:v>
                </c:pt>
                <c:pt idx="1">
                  <c:v>Minulla oli hauskaa rippikoulussa</c:v>
                </c:pt>
                <c:pt idx="2">
                  <c:v>Sain uusia ystäviä rippikoulussa</c:v>
                </c:pt>
                <c:pt idx="3">
                  <c:v>Ystävyysuhteeni syventyivät rippikoulun aikana</c:v>
                </c:pt>
                <c:pt idx="4">
                  <c:v>Rippikoulussamme oli hyvä yheishenki</c:v>
                </c:pt>
                <c:pt idx="5">
                  <c:v>Rippikoulussa sain olla oma itseni</c:v>
                </c:pt>
                <c:pt idx="6">
                  <c:v>Minun oli turvallista olla rippikoulussa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96</c:v>
                </c:pt>
                <c:pt idx="1">
                  <c:v>98</c:v>
                </c:pt>
                <c:pt idx="2">
                  <c:v>88</c:v>
                </c:pt>
                <c:pt idx="3">
                  <c:v>81</c:v>
                </c:pt>
                <c:pt idx="4">
                  <c:v>91</c:v>
                </c:pt>
                <c:pt idx="5">
                  <c:v>96</c:v>
                </c:pt>
                <c:pt idx="6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23-436E-A8B1-026F4CBE3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31009376"/>
        <c:axId val="217676000"/>
      </c:barChart>
      <c:catAx>
        <c:axId val="3310093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17676000"/>
        <c:crosses val="autoZero"/>
        <c:auto val="1"/>
        <c:lblAlgn val="ctr"/>
        <c:lblOffset val="100"/>
        <c:noMultiLvlLbl val="0"/>
      </c:catAx>
      <c:valAx>
        <c:axId val="21767600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3100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Koko Suomi rippikoululaiset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Rippikoulussa käsiteltiin elämäni kannalta tärkeitä asioita asioita</c:v>
                </c:pt>
                <c:pt idx="1">
                  <c:v>Kristinuskolla on merkitystä elämässäni</c:v>
                </c:pt>
                <c:pt idx="2">
                  <c:v>Opin rippikoulussa uusia asioita kristinuskosta</c:v>
                </c:pt>
                <c:pt idx="3">
                  <c:v>Usko Jumalaan vahvistui rippikoulun aikana</c:v>
                </c:pt>
                <c:pt idx="4">
                  <c:v>Uskon että Jumala on olemassa</c:v>
                </c:pt>
                <c:pt idx="5">
                  <c:v>Uskon, että Jeesus on noussut kuolleista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51</c:v>
                </c:pt>
                <c:pt idx="1">
                  <c:v>39</c:v>
                </c:pt>
                <c:pt idx="2">
                  <c:v>75</c:v>
                </c:pt>
                <c:pt idx="3">
                  <c:v>42</c:v>
                </c:pt>
                <c:pt idx="4">
                  <c:v>35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8C-4D71-BE51-4EF2F5C069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Koko Suomi isoset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Rippikoulussa käsiteltiin elämäni kannalta tärkeitä asioita asioita</c:v>
                </c:pt>
                <c:pt idx="1">
                  <c:v>Kristinuskolla on merkitystä elämässäni</c:v>
                </c:pt>
                <c:pt idx="2">
                  <c:v>Opin rippikoulussa uusia asioita kristinuskosta</c:v>
                </c:pt>
                <c:pt idx="3">
                  <c:v>Usko Jumalaan vahvistui rippikoulun aikana</c:v>
                </c:pt>
                <c:pt idx="4">
                  <c:v>Uskon että Jumala on olemassa</c:v>
                </c:pt>
                <c:pt idx="5">
                  <c:v>Uskon, että Jeesus on noussut kuolleista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68</c:v>
                </c:pt>
                <c:pt idx="1">
                  <c:v>66</c:v>
                </c:pt>
                <c:pt idx="2">
                  <c:v>60</c:v>
                </c:pt>
                <c:pt idx="3">
                  <c:v>47</c:v>
                </c:pt>
                <c:pt idx="4">
                  <c:v>51</c:v>
                </c:pt>
                <c:pt idx="5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8C-4D71-BE51-4EF2F5C06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340368"/>
        <c:axId val="286645776"/>
      </c:barChart>
      <c:catAx>
        <c:axId val="38340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6645776"/>
        <c:crosses val="autoZero"/>
        <c:auto val="1"/>
        <c:lblAlgn val="ctr"/>
        <c:lblOffset val="100"/>
        <c:noMultiLvlLbl val="0"/>
      </c:catAx>
      <c:valAx>
        <c:axId val="28664577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34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429646705921563"/>
          <c:y val="7.7334356011725197E-2"/>
          <c:w val="0.32701011684980058"/>
          <c:h val="0.901346278984874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Koko Suomi rippikoululaiset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Ollin mukana valmistelemassa ja toteuttamassa rk:n hartauksia ja jumalanpalveluksia</c:v>
                </c:pt>
                <c:pt idx="1">
                  <c:v>Olin mukana valmistelemassa konfirmaatiojumalanpalvelusta</c:v>
                </c:pt>
                <c:pt idx="2">
                  <c:v>Pääsin vaikuttamaan rippikoulun sisältöihin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74</c:v>
                </c:pt>
                <c:pt idx="1">
                  <c:v>53</c:v>
                </c:pt>
                <c:pt idx="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1B-4F2A-88AD-6179EC1202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Koko suomi isoset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Ollin mukana valmistelemassa ja toteuttamassa rk:n hartauksia ja jumalanpalveluksia</c:v>
                </c:pt>
                <c:pt idx="1">
                  <c:v>Olin mukana valmistelemassa konfirmaatiojumalanpalvelusta</c:v>
                </c:pt>
                <c:pt idx="2">
                  <c:v>Pääsin vaikuttamaan rippikoulun sisältöihin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96</c:v>
                </c:pt>
                <c:pt idx="1">
                  <c:v>63</c:v>
                </c:pt>
                <c:pt idx="2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EF-4A2E-A83E-AAA41659F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985472"/>
        <c:axId val="183106304"/>
      </c:barChart>
      <c:catAx>
        <c:axId val="18698547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83106304"/>
        <c:crosses val="autoZero"/>
        <c:auto val="1"/>
        <c:lblAlgn val="ctr"/>
        <c:lblOffset val="100"/>
        <c:noMultiLvlLbl val="0"/>
      </c:catAx>
      <c:valAx>
        <c:axId val="183106304"/>
        <c:scaling>
          <c:orientation val="minMax"/>
          <c:max val="100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1869854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Koko Suomi rippikoululaiset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Tunnen myötätuntoa niitä kohtaan, jotka ovat heikommassa asemassa kuin minä</c:v>
                </c:pt>
                <c:pt idx="1">
                  <c:v>Iloitsen elämästäni</c:v>
                </c:pt>
                <c:pt idx="2">
                  <c:v>Ympäriston suojelemiseen liittyvät asiat ovat minulle tärkeitä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78</c:v>
                </c:pt>
                <c:pt idx="1">
                  <c:v>84</c:v>
                </c:pt>
                <c:pt idx="2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A9-43D8-8062-CD79316BBD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Koko Suomi isoset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Tunnen myötätuntoa niitä kohtaan, jotka ovat heikommassa asemassa kuin minä</c:v>
                </c:pt>
                <c:pt idx="1">
                  <c:v>Iloitsen elämästäni</c:v>
                </c:pt>
                <c:pt idx="2">
                  <c:v>Ympäriston suojelemiseen liittyvät asiat ovat minulle tärkeitä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93</c:v>
                </c:pt>
                <c:pt idx="1">
                  <c:v>86</c:v>
                </c:pt>
                <c:pt idx="2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5F-4472-AA92-65B42B483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1087168"/>
        <c:axId val="328845200"/>
      </c:barChart>
      <c:catAx>
        <c:axId val="521087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8845200"/>
        <c:crosses val="autoZero"/>
        <c:auto val="1"/>
        <c:lblAlgn val="ctr"/>
        <c:lblOffset val="100"/>
        <c:noMultiLvlLbl val="0"/>
      </c:catAx>
      <c:valAx>
        <c:axId val="32884520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108716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429646705921563"/>
          <c:y val="7.7334356011725197E-2"/>
          <c:w val="0.35695020460388632"/>
          <c:h val="0.901346278984874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Koko Suomi rippikoululaiset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Rippikoulumme hartaudet ja jumalanpalvelukset koskettivat minua ja elämääni</c:v>
                </c:pt>
                <c:pt idx="1">
                  <c:v>Osallistuminen srk:n yhteisiin jumalanpalveluksiin rk:n aikana oli minulle tärkeä kokemus</c:v>
                </c:pt>
                <c:pt idx="2">
                  <c:v>Rippikoulun aikana rohkaistuin rukoilemaan</c:v>
                </c:pt>
                <c:pt idx="3">
                  <c:v>Rippikoulussamme oli mahdollista osallistua ehtoolliselle jo ennen konfirmaatiota/Kyllä</c:v>
                </c:pt>
                <c:pt idx="4">
                  <c:v>Osallistuin ehtoolliselle rippikouluryhmäni kanssa jo ennnen konfirmaatiota/Kyllä</c:v>
                </c:pt>
                <c:pt idx="5">
                  <c:v>Minusta oli hyvä että voin osallistua ehtoolliselle jo ennen konfirmaatiota</c:v>
                </c:pt>
                <c:pt idx="6">
                  <c:v>Ehtoollinen oli minulle merkittävä kokemus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44</c:v>
                </c:pt>
                <c:pt idx="1">
                  <c:v>38</c:v>
                </c:pt>
                <c:pt idx="2">
                  <c:v>43</c:v>
                </c:pt>
                <c:pt idx="3">
                  <c:v>89</c:v>
                </c:pt>
                <c:pt idx="4">
                  <c:v>73</c:v>
                </c:pt>
                <c:pt idx="5">
                  <c:v>82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1B-4F2A-88AD-6179EC1202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Koko Suomi isoset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Rippikoulumme hartaudet ja jumalanpalvelukset koskettivat minua ja elämääni</c:v>
                </c:pt>
                <c:pt idx="1">
                  <c:v>Osallistuminen srk:n yhteisiin jumalanpalveluksiin rk:n aikana oli minulle tärkeä kokemus</c:v>
                </c:pt>
                <c:pt idx="2">
                  <c:v>Rippikoulun aikana rohkaistuin rukoilemaan</c:v>
                </c:pt>
                <c:pt idx="3">
                  <c:v>Rippikoulussamme oli mahdollista osallistua ehtoolliselle jo ennen konfirmaatiota/Kyllä</c:v>
                </c:pt>
                <c:pt idx="4">
                  <c:v>Osallistuin ehtoolliselle rippikouluryhmäni kanssa jo ennnen konfirmaatiota/Kyllä</c:v>
                </c:pt>
                <c:pt idx="5">
                  <c:v>Minusta oli hyvä että voin osallistua ehtoolliselle jo ennen konfirmaatiota</c:v>
                </c:pt>
                <c:pt idx="6">
                  <c:v>Ehtoollinen oli minulle merkittävä kokemus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74</c:v>
                </c:pt>
                <c:pt idx="1">
                  <c:v>59</c:v>
                </c:pt>
                <c:pt idx="2">
                  <c:v>53</c:v>
                </c:pt>
                <c:pt idx="3">
                  <c:v>84</c:v>
                </c:pt>
                <c:pt idx="4">
                  <c:v>72</c:v>
                </c:pt>
                <c:pt idx="5">
                  <c:v>88</c:v>
                </c:pt>
                <c:pt idx="6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EB-41B9-9C88-40243D36E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985472"/>
        <c:axId val="183106304"/>
      </c:barChart>
      <c:catAx>
        <c:axId val="18698547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183106304"/>
        <c:crosses val="autoZero"/>
        <c:auto val="1"/>
        <c:lblAlgn val="ctr"/>
        <c:lblOffset val="100"/>
        <c:noMultiLvlLbl val="0"/>
      </c:catAx>
      <c:valAx>
        <c:axId val="183106304"/>
        <c:scaling>
          <c:orientation val="minMax"/>
          <c:max val="100"/>
        </c:scaling>
        <c:delete val="1"/>
        <c:axPos val="t"/>
        <c:majorGridlines/>
        <c:numFmt formatCode="General" sourceLinked="1"/>
        <c:majorTickMark val="out"/>
        <c:minorTickMark val="none"/>
        <c:tickLblPos val="nextTo"/>
        <c:crossAx val="186985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377581700416344"/>
          <c:y val="8.1274959823705459E-2"/>
          <c:w val="0.39918404170372673"/>
          <c:h val="0.896319338189773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Koko Suomi rippikoululaiset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Haluan kuulua kirkkoon</c:v>
                </c:pt>
                <c:pt idx="1">
                  <c:v>Toivon, että rippikoulun jälkeen löydän oman paikkani seurakunnassa</c:v>
                </c:pt>
                <c:pt idx="2">
                  <c:v>Yhteyteni srk:aan vahvistui rippikoulun aikana</c:v>
                </c:pt>
                <c:pt idx="3">
                  <c:v>Tiedän mitä toimintaa seurakunnassa on minulle tarjolla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</c:v>
                </c:pt>
                <c:pt idx="1">
                  <c:v>38</c:v>
                </c:pt>
                <c:pt idx="2">
                  <c:v>45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C8-4A4E-94E0-85EDF53F1A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Koko Suomi isoset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45-475A-9699-451B5D274832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45-475A-9699-451B5D274832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45-475A-9699-451B5D274832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45-475A-9699-451B5D2748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Haluan kuulua kirkkoon</c:v>
                </c:pt>
                <c:pt idx="1">
                  <c:v>Toivon, että rippikoulun jälkeen löydän oman paikkani seurakunnassa</c:v>
                </c:pt>
                <c:pt idx="2">
                  <c:v>Yhteyteni srk:aan vahvistui rippikoulun aikana</c:v>
                </c:pt>
                <c:pt idx="3">
                  <c:v>Tiedän mitä toimintaa seurakunnassa on minulle tarjolla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81</c:v>
                </c:pt>
                <c:pt idx="1">
                  <c:v>69</c:v>
                </c:pt>
                <c:pt idx="2">
                  <c:v>72</c:v>
                </c:pt>
                <c:pt idx="3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82-42A5-A2E9-B016C827B4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640832"/>
        <c:axId val="188610176"/>
      </c:barChart>
      <c:catAx>
        <c:axId val="1876408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88610176"/>
        <c:crosses val="autoZero"/>
        <c:auto val="1"/>
        <c:lblAlgn val="ctr"/>
        <c:lblOffset val="100"/>
        <c:noMultiLvlLbl val="0"/>
      </c:catAx>
      <c:valAx>
        <c:axId val="188610176"/>
        <c:scaling>
          <c:orientation val="minMax"/>
        </c:scaling>
        <c:delete val="1"/>
        <c:axPos val="t"/>
        <c:majorGridlines/>
        <c:numFmt formatCode="General" sourceLinked="1"/>
        <c:majorTickMark val="out"/>
        <c:minorTickMark val="none"/>
        <c:tickLblPos val="nextTo"/>
        <c:crossAx val="1876408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741089429038764"/>
          <c:y val="1.1454024418682906E-2"/>
          <c:w val="0.32934896724865914"/>
          <c:h val="0.956271119061816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Koko Suomi rippikoululaiset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Sukupuoleen liittyvät kysymykset olivat esillä rippikoulun aikana monipuolisesti</c:v>
                </c:pt>
                <c:pt idx="1">
                  <c:v>Rippikouluaika on vahvistanut näkemystäni sukupuolisuudestani</c:v>
                </c:pt>
                <c:pt idx="2">
                  <c:v>Pystyin ilmaisemaan avoimesti ajatukseni sukupuolisuudesta ja seksuaalisuudesta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</c:v>
                </c:pt>
                <c:pt idx="1">
                  <c:v>34</c:v>
                </c:pt>
                <c:pt idx="2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8-4370-BF2E-3BA3BD6D18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Koko Suomi isoset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Sukupuoleen liittyvät kysymykset olivat esillä rippikoulun aikana monipuolisesti</c:v>
                </c:pt>
                <c:pt idx="1">
                  <c:v>Rippikouluaika on vahvistanut näkemystäni sukupuolisuudestani</c:v>
                </c:pt>
                <c:pt idx="2">
                  <c:v>Pystyin ilmaisemaan avoimesti ajatukseni sukupuolisuudesta ja seksuaalisuudesta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45</c:v>
                </c:pt>
                <c:pt idx="1">
                  <c:v>35</c:v>
                </c:pt>
                <c:pt idx="2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88-4370-BF2E-3BA3BD6D1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7417408"/>
        <c:axId val="208285520"/>
      </c:barChart>
      <c:catAx>
        <c:axId val="287417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8285520"/>
        <c:crosses val="autoZero"/>
        <c:auto val="1"/>
        <c:lblAlgn val="ctr"/>
        <c:lblOffset val="100"/>
        <c:noMultiLvlLbl val="0"/>
      </c:catAx>
      <c:valAx>
        <c:axId val="20828552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741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E0578-8642-4ECD-BB56-03C697F2B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2E98F-986C-4432-9EC6-1AF1DC773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BBA72-2452-4141-8D07-69C82CDF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A490-5013-41BB-B88C-11978ED8C0B4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182FA-7545-4742-8892-23E87106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8D0F5-78A4-4EB1-BA84-AAB0F0C2C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D55B-B592-4987-90AD-55EE4809CB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4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79520-D3A7-409A-A601-FB7ABB22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B3322-858A-46AF-851E-B6CB07AFA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CFE37-352B-49FD-BC86-9D5DA2259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A490-5013-41BB-B88C-11978ED8C0B4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31F45-16A1-4FA5-A835-51B31B362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F6863-7987-4A58-A643-7FE1AFA0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D55B-B592-4987-90AD-55EE4809CB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460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3DDD6F-BF76-4816-9487-EEC673016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9BB28-4A04-4AFD-A188-27FA9ACD4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006B5-EC68-47FC-8A89-08D295C75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A490-5013-41BB-B88C-11978ED8C0B4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FA5C0-2999-4BD9-BA43-BFF6C59F2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C0905-4CF3-402C-B03E-5B6FBA5D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D55B-B592-4987-90AD-55EE4809CB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210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AAAC8-1F9C-4594-9847-9C6D3C8F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5E81E-1FBA-49ED-99C5-770A65ACE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04346-6D68-453E-B613-D13C0F843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A490-5013-41BB-B88C-11978ED8C0B4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31AF1-0C97-477C-8840-18DE12691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B4378-81CF-438B-8FB4-54A6DAAE9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D55B-B592-4987-90AD-55EE4809CB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722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8CC9A-6D39-4091-844D-FD70F267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E8A67-A42A-48AE-957F-6DC0A98C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E141-031C-4790-9D9A-094C653A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A490-5013-41BB-B88C-11978ED8C0B4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5A9C5-BD5E-4421-90A1-0234B322C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0EBB3-FF88-4006-8E60-BA1E7E135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D55B-B592-4987-90AD-55EE4809CB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65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E0B55-1F87-4592-8788-F3FD176D7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68753-F97C-4420-BED2-7FA3DE9BD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268F80-4D3A-4C51-9F3C-1D3064357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EA290-E36B-4736-86EF-4A5DE8642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A490-5013-41BB-B88C-11978ED8C0B4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F5DE3-540A-43FD-A997-53F6298D1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A94CE-FE73-4C99-B9EB-ADE65C0DE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D55B-B592-4987-90AD-55EE4809CB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339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9BF6-691F-43DC-BA31-9F45A8DE3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E8F06-79D0-48D2-8D5E-3DBBC5002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FA7A4-5B2F-4906-BDC7-C74CBA1F5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C979BC-D604-47A6-92F2-57A67753C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FEA78-725B-4B70-9FFE-B3BE1A62C5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56F22-D112-4E89-A23A-41036C11D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A490-5013-41BB-B88C-11978ED8C0B4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95C35D-EA45-49B9-9F07-D535C078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227547-FB52-49F0-95DE-FA36403F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D55B-B592-4987-90AD-55EE4809CB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646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46F69-D0D1-40EF-B1EC-09D166861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E6B696-C1C0-4CAA-BB40-6CB7C8A7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A490-5013-41BB-B88C-11978ED8C0B4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D5355-8748-4C24-89C7-E1374C4A1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83F50-61DA-4425-A88A-41CA81F51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D55B-B592-4987-90AD-55EE4809CB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637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92537E-BECF-4ED9-B2E7-D536F39C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A490-5013-41BB-B88C-11978ED8C0B4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96BE23-9C2E-4600-907D-85703FBD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801217-A3BF-4B33-9E15-FD256A32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D55B-B592-4987-90AD-55EE4809CB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641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2CE08-724A-4E3A-ABBE-63B6ED929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E4DB7-2EDC-4098-8A07-A279D00A6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AB0B6-391C-46ED-95D9-C5C06FBC6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24D0B-36CC-48F1-9346-EEEB68A19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A490-5013-41BB-B88C-11978ED8C0B4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8E03E-8DBD-4960-B2B0-2EDC69BA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66A43-8DF6-4D36-9A25-8FB892C75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D55B-B592-4987-90AD-55EE4809CB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418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306BA-827F-4652-8381-29F9FEE31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68123B-837C-4BA2-B31D-DFEBCBE80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AAFF4-79B9-48F8-81C3-A721B4A4B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CCBEB-A349-49CC-868F-E819EA7CE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A490-5013-41BB-B88C-11978ED8C0B4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31E11-13C0-45D4-B115-BAD649603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39CBF-5BFA-4A6B-A90E-2367B196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D55B-B592-4987-90AD-55EE4809CB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586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4E7D8F-FE26-4302-B219-0D08874C7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F2DD4-0A76-41C2-BD85-734A371C4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0C02C-65D0-4B39-BC95-D823A40039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A490-5013-41BB-B88C-11978ED8C0B4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DC9FB-4C9D-4D85-B717-711DE5132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224E9-324C-4BB4-A90B-7399CE214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D55B-B592-4987-90AD-55EE4809CB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081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9473C-A670-4A4A-9FA8-8DE39A9BD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Itsearviontikyselyn</a:t>
            </a:r>
            <a:r>
              <a:rPr lang="fi-FI" dirty="0"/>
              <a:t> tuloksia</a:t>
            </a:r>
            <a:br>
              <a:rPr lang="fi-FI" dirty="0"/>
            </a:br>
            <a:r>
              <a:rPr lang="fi-FI" dirty="0"/>
              <a:t>2019</a:t>
            </a:r>
            <a:br>
              <a:rPr lang="fi-FI" dirty="0"/>
            </a:br>
            <a:r>
              <a:rPr lang="fi-FI" dirty="0"/>
              <a:t>Jari Pulkkinen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1A7AC2-1DD0-47EA-9455-951D1EB07C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Koko Suomi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1561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556862"/>
              </p:ext>
            </p:extLst>
          </p:nvPr>
        </p:nvGraphicFramePr>
        <p:xfrm>
          <a:off x="822960" y="422910"/>
          <a:ext cx="10789920" cy="608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336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43432-3483-4CFA-8F11-63F4C119E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Nuoret kantavat vastuuta itsestään, toisista ihmisistä ja luomakunnasta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3062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FA16A27-3DFD-4F79-B216-CC801B0CED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991676"/>
              </p:ext>
            </p:extLst>
          </p:nvPr>
        </p:nvGraphicFramePr>
        <p:xfrm>
          <a:off x="838200" y="537210"/>
          <a:ext cx="10797540" cy="5639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261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57AA4-FAA5-4753-937B-85095356D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Nuoret oppivat hoitamaan hengellistä elämäänsä toimien, hiljentyen ja osallistuen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7102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981558"/>
              </p:ext>
            </p:extLst>
          </p:nvPr>
        </p:nvGraphicFramePr>
        <p:xfrm>
          <a:off x="628650" y="0"/>
          <a:ext cx="10778490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985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63EE-FFAD-48B0-809F-F1DA7F1FA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Nuoret tahtovat kuulua Kristuksen kirkkoon</a:t>
            </a:r>
          </a:p>
        </p:txBody>
      </p:sp>
    </p:spTree>
    <p:extLst>
      <p:ext uri="{BB962C8B-B14F-4D97-AF65-F5344CB8AC3E}">
        <p14:creationId xmlns:p14="http://schemas.microsoft.com/office/powerpoint/2010/main" val="3626989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029598"/>
              </p:ext>
            </p:extLst>
          </p:nvPr>
        </p:nvGraphicFramePr>
        <p:xfrm>
          <a:off x="480060" y="434340"/>
          <a:ext cx="10995660" cy="6235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174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63EE-FFAD-48B0-809F-F1DA7F1FA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Vuosikohtaiset kysymykset</a:t>
            </a:r>
          </a:p>
        </p:txBody>
      </p:sp>
    </p:spTree>
    <p:extLst>
      <p:ext uri="{BB962C8B-B14F-4D97-AF65-F5344CB8AC3E}">
        <p14:creationId xmlns:p14="http://schemas.microsoft.com/office/powerpoint/2010/main" val="3413760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FEB724D-47DC-4893-87CC-009B421BDF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281094"/>
              </p:ext>
            </p:extLst>
          </p:nvPr>
        </p:nvGraphicFramePr>
        <p:xfrm>
          <a:off x="921327" y="163484"/>
          <a:ext cx="10515600" cy="6389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425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68FB-E102-4954-895D-C35F5083F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Vastaajat koko Suomi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DEA33A-E0FE-4347-9AD7-B4D2BCB161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219772"/>
              </p:ext>
            </p:extLst>
          </p:nvPr>
        </p:nvGraphicFramePr>
        <p:xfrm>
          <a:off x="678180" y="2782252"/>
          <a:ext cx="10515600" cy="2441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7155">
                  <a:extLst>
                    <a:ext uri="{9D8B030D-6E8A-4147-A177-3AD203B41FA5}">
                      <a16:colId xmlns:a16="http://schemas.microsoft.com/office/drawing/2014/main" val="495419328"/>
                    </a:ext>
                  </a:extLst>
                </a:gridCol>
                <a:gridCol w="2281084">
                  <a:extLst>
                    <a:ext uri="{9D8B030D-6E8A-4147-A177-3AD203B41FA5}">
                      <a16:colId xmlns:a16="http://schemas.microsoft.com/office/drawing/2014/main" val="836309279"/>
                    </a:ext>
                  </a:extLst>
                </a:gridCol>
                <a:gridCol w="2068461">
                  <a:extLst>
                    <a:ext uri="{9D8B030D-6E8A-4147-A177-3AD203B41FA5}">
                      <a16:colId xmlns:a16="http://schemas.microsoft.com/office/drawing/2014/main" val="80818264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51001267"/>
                    </a:ext>
                  </a:extLst>
                </a:gridCol>
              </a:tblGrid>
              <a:tr h="551815">
                <a:tc>
                  <a:txBody>
                    <a:bodyPr/>
                    <a:lstStyle/>
                    <a:p>
                      <a:endParaRPr lang="fi-FI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dirty="0"/>
                        <a:t>Poikia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dirty="0"/>
                        <a:t>Tyttöjä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dirty="0"/>
                        <a:t>Yhteensä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557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800" dirty="0"/>
                        <a:t>Koko Suomi rippikoululaiset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dirty="0"/>
                        <a:t>5482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dirty="0"/>
                        <a:t>6312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dirty="0"/>
                        <a:t>12 141</a:t>
                      </a:r>
                    </a:p>
                    <a:p>
                      <a:r>
                        <a:rPr lang="fi-FI" sz="2800" dirty="0"/>
                        <a:t>(ml 346 muut)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59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800" dirty="0"/>
                        <a:t>Koko Suomi isoset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dirty="0"/>
                        <a:t>796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dirty="0"/>
                        <a:t>1734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dirty="0"/>
                        <a:t>2598</a:t>
                      </a:r>
                    </a:p>
                    <a:p>
                      <a:r>
                        <a:rPr lang="fi-FI" sz="2800" dirty="0"/>
                        <a:t>(ml  muut)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582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82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280" y="274638"/>
            <a:ext cx="7970520" cy="1325562"/>
          </a:xfrm>
        </p:spPr>
        <p:txBody>
          <a:bodyPr>
            <a:normAutofit/>
          </a:bodyPr>
          <a:lstStyle/>
          <a:p>
            <a:r>
              <a:rPr lang="fi-FI" sz="3100" dirty="0"/>
              <a:t>Minkä kouluarvosanan annat rippikoulullesi? </a:t>
            </a:r>
            <a:br>
              <a:rPr lang="fi-FI" sz="3100" dirty="0"/>
            </a:b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884723"/>
              </p:ext>
            </p:extLst>
          </p:nvPr>
        </p:nvGraphicFramePr>
        <p:xfrm>
          <a:off x="1040545" y="973392"/>
          <a:ext cx="10573966" cy="384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C7F0044-A3DD-4AE2-923E-0A285852BB92}"/>
              </a:ext>
            </a:extLst>
          </p:cNvPr>
          <p:cNvSpPr/>
          <p:nvPr/>
        </p:nvSpPr>
        <p:spPr>
          <a:xfrm>
            <a:off x="3559563" y="5123027"/>
            <a:ext cx="91478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dirty="0">
                <a:solidFill>
                  <a:srgbClr val="FF0000"/>
                </a:solidFill>
              </a:rPr>
              <a:t>M (Koko Suomi rippikoululaiset 2019)=8,8 			</a:t>
            </a:r>
          </a:p>
          <a:p>
            <a:endParaRPr lang="fi-FI" sz="2000" dirty="0">
              <a:solidFill>
                <a:srgbClr val="FF0000"/>
              </a:solidFill>
            </a:endParaRPr>
          </a:p>
          <a:p>
            <a:r>
              <a:rPr lang="fi-FI" sz="2000" dirty="0">
                <a:solidFill>
                  <a:srgbClr val="FF0000"/>
                </a:solidFill>
              </a:rPr>
              <a:t>M (Koko Suomi isoset 2019) = 9</a:t>
            </a:r>
          </a:p>
          <a:p>
            <a:r>
              <a:rPr lang="fi-FI" sz="2000" dirty="0">
                <a:solidFill>
                  <a:srgbClr val="FF0000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21295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208AF-A9A4-47F8-AFD1-5E6A91C18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Seuraavissa väittämissä esitettävät luvut ovat prosentteja (%) rippikoululaisista tai isosista, jotka ovat vastanneet 5-7 asteikolla 1-7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833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FE075-2996-4DC2-BF28-A3B4353B3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4000" dirty="0">
                <a:solidFill>
                  <a:srgbClr val="FF0000"/>
                </a:solidFill>
              </a:rPr>
              <a:t>Nuoret kokevat yhteyttä, turvallisuutta, pyhyyttä ja iloa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596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625BB23-AB2C-469C-943D-95B7B130C2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861171"/>
              </p:ext>
            </p:extLst>
          </p:nvPr>
        </p:nvGraphicFramePr>
        <p:xfrm>
          <a:off x="838200" y="353961"/>
          <a:ext cx="10515600" cy="5823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068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0A7CE-CD21-4D8F-A31A-415E99A5C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Nuoret löytävät merkityksiä kristinuskon keskeisten sisältöjen ja oman elämänsä välillä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6473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C64D68E-CFF4-4DBD-AD68-3CFF4469A0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744154"/>
              </p:ext>
            </p:extLst>
          </p:nvPr>
        </p:nvGraphicFramePr>
        <p:xfrm>
          <a:off x="838200" y="594360"/>
          <a:ext cx="10515600" cy="5863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1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651AF-6515-4D95-98FB-5F7601C25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Nuoret ovat osallisia, tulevat kuulluiksi ja saavat vaikuttaa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898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BE554D599FC60439FAC16284D3223A3" ma:contentTypeVersion="11" ma:contentTypeDescription="Luo uusi asiakirja." ma:contentTypeScope="" ma:versionID="a1fe6b34dc8cc6a4ccc1cbf6f3753274">
  <xsd:schema xmlns:xsd="http://www.w3.org/2001/XMLSchema" xmlns:xs="http://www.w3.org/2001/XMLSchema" xmlns:p="http://schemas.microsoft.com/office/2006/metadata/properties" xmlns:ns3="a8a818fd-06b8-41f3-893d-e5070d05173b" xmlns:ns4="df9ed15b-3873-4c07-8a1f-321360d02b32" targetNamespace="http://schemas.microsoft.com/office/2006/metadata/properties" ma:root="true" ma:fieldsID="05f3b31294ac8edd703b7f1b23c1aa7e" ns3:_="" ns4:_="">
    <xsd:import namespace="a8a818fd-06b8-41f3-893d-e5070d05173b"/>
    <xsd:import namespace="df9ed15b-3873-4c07-8a1f-321360d02b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818fd-06b8-41f3-893d-e5070d0517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ed15b-3873-4c07-8a1f-321360d02b3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593DC6-DFFA-4741-8362-1AE1D51D71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3143E5-F050-4F37-B531-A332F6181877}">
  <ds:schemaRefs>
    <ds:schemaRef ds:uri="df9ed15b-3873-4c07-8a1f-321360d02b3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8a818fd-06b8-41f3-893d-e5070d05173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E4DEF3-2F74-48C9-A6A0-61413A5C28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a818fd-06b8-41f3-893d-e5070d05173b"/>
    <ds:schemaRef ds:uri="df9ed15b-3873-4c07-8a1f-321360d02b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137</Words>
  <Application>Microsoft Office PowerPoint</Application>
  <PresentationFormat>Laajakuva</PresentationFormat>
  <Paragraphs>45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Itsearviontikyselyn tuloksia 2019 Jari Pulkkinen</vt:lpstr>
      <vt:lpstr>Vastaajat koko Suomi</vt:lpstr>
      <vt:lpstr>Minkä kouluarvosanan annat rippikoulullesi? 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Itsearviontikyselyn tuloksia 2018</dc:title>
  <dc:creator>Jouko Porkka</dc:creator>
  <cp:lastModifiedBy>Kallio Jenni</cp:lastModifiedBy>
  <cp:revision>69</cp:revision>
  <dcterms:created xsi:type="dcterms:W3CDTF">2018-09-16T20:01:48Z</dcterms:created>
  <dcterms:modified xsi:type="dcterms:W3CDTF">2020-01-20T11:05:12Z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0x010100BBE554D599FC60439FAC16284D3223A3</vt:lpwstr>
  </property>
</Properties>
</file>